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hFH3YU3p/ZGKiRQuMISq0enPlw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45.jpg"/><Relationship Id="rId9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5.jp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jpg"/><Relationship Id="rId4" Type="http://schemas.openxmlformats.org/officeDocument/2006/relationships/image" Target="../media/image45.jp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g"/><Relationship Id="rId4" Type="http://schemas.openxmlformats.org/officeDocument/2006/relationships/image" Target="../media/image45.jpg"/><Relationship Id="rId5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Relationship Id="rId4" Type="http://schemas.openxmlformats.org/officeDocument/2006/relationships/image" Target="../media/image45.jpg"/><Relationship Id="rId5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Relationship Id="rId4" Type="http://schemas.openxmlformats.org/officeDocument/2006/relationships/image" Target="../media/image45.jpg"/><Relationship Id="rId5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Relationship Id="rId4" Type="http://schemas.openxmlformats.org/officeDocument/2006/relationships/image" Target="../media/image45.jpg"/><Relationship Id="rId5" Type="http://schemas.openxmlformats.org/officeDocument/2006/relationships/image" Target="../media/image40.png"/><Relationship Id="rId6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Relationship Id="rId4" Type="http://schemas.openxmlformats.org/officeDocument/2006/relationships/image" Target="../media/image45.jp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Relationship Id="rId4" Type="http://schemas.openxmlformats.org/officeDocument/2006/relationships/image" Target="../media/image45.jpg"/><Relationship Id="rId5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jpg"/><Relationship Id="rId4" Type="http://schemas.openxmlformats.org/officeDocument/2006/relationships/image" Target="../media/image4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Relationship Id="rId4" Type="http://schemas.openxmlformats.org/officeDocument/2006/relationships/image" Target="../media/image5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jp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jpg"/><Relationship Id="rId4" Type="http://schemas.openxmlformats.org/officeDocument/2006/relationships/image" Target="../media/image45.jpg"/><Relationship Id="rId5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jpg"/><Relationship Id="rId4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Relationship Id="rId4" Type="http://schemas.openxmlformats.org/officeDocument/2006/relationships/image" Target="../media/image45.jpg"/><Relationship Id="rId5" Type="http://schemas.openxmlformats.org/officeDocument/2006/relationships/image" Target="../media/image54.jpg"/><Relationship Id="rId6" Type="http://schemas.openxmlformats.org/officeDocument/2006/relationships/image" Target="../media/image58.png"/><Relationship Id="rId7" Type="http://schemas.openxmlformats.org/officeDocument/2006/relationships/image" Target="../media/image26.png"/><Relationship Id="rId8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Relationship Id="rId4" Type="http://schemas.openxmlformats.org/officeDocument/2006/relationships/image" Target="../media/image60.png"/><Relationship Id="rId5" Type="http://schemas.openxmlformats.org/officeDocument/2006/relationships/image" Target="../media/image5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hyperlink" Target="https://colab.research.google.com/drive/1GXcvpE8XCA13qr6RC81ss0Ha3rhcC-YB?usp=sharing" TargetMode="External"/><Relationship Id="rId5" Type="http://schemas.openxmlformats.org/officeDocument/2006/relationships/hyperlink" Target="https://colab.research.google.com/drive/1GXcvpE8XCA13qr6RC81ss0Ha3rhcC-YB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jpg"/><Relationship Id="rId4" Type="http://schemas.openxmlformats.org/officeDocument/2006/relationships/image" Target="../media/image16.jp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jp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jp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Relationship Id="rId4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45.jp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598399"/>
            <a:ext cx="13757266" cy="1540288"/>
            <a:chOff x="0" y="-38100"/>
            <a:chExt cx="3623313" cy="40567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367572"/>
            </a:xfrm>
            <a:custGeom>
              <a:rect b="b" l="l" r="r" t="t"/>
              <a:pathLst>
                <a:path extrusionOk="0"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04851" y="6405374"/>
            <a:ext cx="8182535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3" name="Google Shape;103;p1"/>
          <p:cNvSpPr txBox="1"/>
          <p:nvPr/>
        </p:nvSpPr>
        <p:spPr>
          <a:xfrm>
            <a:off x="5072772" y="685304"/>
            <a:ext cx="88887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8482775" y="4063256"/>
            <a:ext cx="12190057" cy="118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VectorDB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947554" y="6652012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grpSp>
        <p:nvGrpSpPr>
          <p:cNvPr id="106" name="Google Shape;106;p1"/>
          <p:cNvGrpSpPr/>
          <p:nvPr/>
        </p:nvGrpSpPr>
        <p:grpSpPr>
          <a:xfrm>
            <a:off x="8295817" y="3188274"/>
            <a:ext cx="2442596" cy="855931"/>
            <a:chOff x="0" y="0"/>
            <a:chExt cx="3256795" cy="1141242"/>
          </a:xfrm>
        </p:grpSpPr>
        <p:sp>
          <p:nvSpPr>
            <p:cNvPr id="107" name="Google Shape;107;p1"/>
            <p:cNvSpPr/>
            <p:nvPr/>
          </p:nvSpPr>
          <p:spPr>
            <a:xfrm flipH="1" rot="-90586">
              <a:off x="13357" y="42369"/>
              <a:ext cx="3230080" cy="1056505"/>
            </a:xfrm>
            <a:custGeom>
              <a:rect b="b" l="l" r="r" t="t"/>
              <a:pathLst>
                <a:path extrusionOk="0" h="1056505" w="3230080">
                  <a:moveTo>
                    <a:pt x="3230080" y="0"/>
                  </a:moveTo>
                  <a:lnTo>
                    <a:pt x="0" y="0"/>
                  </a:lnTo>
                  <a:lnTo>
                    <a:pt x="0" y="1056505"/>
                  </a:lnTo>
                  <a:lnTo>
                    <a:pt x="3230080" y="1056505"/>
                  </a:lnTo>
                  <a:lnTo>
                    <a:pt x="323008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1"/>
            <p:cNvSpPr txBox="1"/>
            <p:nvPr/>
          </p:nvSpPr>
          <p:spPr>
            <a:xfrm>
              <a:off x="159979" y="230578"/>
              <a:ext cx="29370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Lecture 39</a:t>
              </a:r>
              <a:endParaRPr/>
            </a:p>
          </p:txBody>
        </p:sp>
      </p:grpSp>
      <p:sp>
        <p:nvSpPr>
          <p:cNvPr id="109" name="Google Shape;109;p1"/>
          <p:cNvSpPr txBox="1"/>
          <p:nvPr/>
        </p:nvSpPr>
        <p:spPr>
          <a:xfrm>
            <a:off x="11244058" y="5036329"/>
            <a:ext cx="3104108" cy="123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71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Chatbot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9337" r="-39339" t="0"/>
            </a:stretch>
          </a:blipFill>
          <a:ln>
            <a:noFill/>
          </a:ln>
        </p:spPr>
      </p:sp>
      <p:sp>
        <p:nvSpPr>
          <p:cNvPr id="246" name="Google Shape;246;p10"/>
          <p:cNvSpPr txBox="1"/>
          <p:nvPr/>
        </p:nvSpPr>
        <p:spPr>
          <a:xfrm>
            <a:off x="4112171" y="6093522"/>
            <a:ext cx="1623417" cy="10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459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10"/>
          <p:cNvGrpSpPr/>
          <p:nvPr/>
        </p:nvGrpSpPr>
        <p:grpSpPr>
          <a:xfrm>
            <a:off x="19050" y="0"/>
            <a:ext cx="18288000" cy="10287000"/>
            <a:chOff x="0" y="0"/>
            <a:chExt cx="24384000" cy="13716000"/>
          </a:xfrm>
        </p:grpSpPr>
        <p:sp>
          <p:nvSpPr>
            <p:cNvPr id="248" name="Google Shape;248;p10"/>
            <p:cNvSpPr/>
            <p:nvPr/>
          </p:nvSpPr>
          <p:spPr>
            <a:xfrm>
              <a:off x="0" y="0"/>
              <a:ext cx="24384000" cy="13716000"/>
            </a:xfrm>
            <a:custGeom>
              <a:rect b="b" l="l" r="r" t="t"/>
              <a:pathLst>
                <a:path extrusionOk="0"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806" r="-806" t="0"/>
              </a:stretch>
            </a:blipFill>
            <a:ln>
              <a:noFill/>
            </a:ln>
          </p:spPr>
        </p:sp>
        <p:sp>
          <p:nvSpPr>
            <p:cNvPr id="249" name="Google Shape;249;p10"/>
            <p:cNvSpPr/>
            <p:nvPr/>
          </p:nvSpPr>
          <p:spPr>
            <a:xfrm>
              <a:off x="13407901" y="4428507"/>
              <a:ext cx="5677622" cy="1767160"/>
            </a:xfrm>
            <a:custGeom>
              <a:rect b="b" l="l" r="r" t="t"/>
              <a:pathLst>
                <a:path extrusionOk="0" h="1767160" w="5677622">
                  <a:moveTo>
                    <a:pt x="0" y="0"/>
                  </a:moveTo>
                  <a:lnTo>
                    <a:pt x="5677622" y="0"/>
                  </a:lnTo>
                  <a:lnTo>
                    <a:pt x="5677622" y="1767160"/>
                  </a:lnTo>
                  <a:lnTo>
                    <a:pt x="0" y="1767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0" name="Google Shape;250;p10"/>
            <p:cNvSpPr/>
            <p:nvPr/>
          </p:nvSpPr>
          <p:spPr>
            <a:xfrm>
              <a:off x="13568434" y="4574401"/>
              <a:ext cx="1703753" cy="147537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40593" l="-84258" r="-81190" t="-50995"/>
              </a:stretch>
            </a:blipFill>
            <a:ln>
              <a:noFill/>
            </a:ln>
          </p:spPr>
        </p:sp>
        <p:sp>
          <p:nvSpPr>
            <p:cNvPr id="251" name="Google Shape;251;p10"/>
            <p:cNvSpPr txBox="1"/>
            <p:nvPr/>
          </p:nvSpPr>
          <p:spPr>
            <a:xfrm>
              <a:off x="15682684" y="4498271"/>
              <a:ext cx="2935764" cy="1208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2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Pinecone</a:t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3754746" y="8194632"/>
              <a:ext cx="5677622" cy="1767160"/>
            </a:xfrm>
            <a:custGeom>
              <a:rect b="b" l="l" r="r" t="t"/>
              <a:pathLst>
                <a:path extrusionOk="0" h="1767160" w="5677622">
                  <a:moveTo>
                    <a:pt x="0" y="0"/>
                  </a:moveTo>
                  <a:lnTo>
                    <a:pt x="5677622" y="0"/>
                  </a:lnTo>
                  <a:lnTo>
                    <a:pt x="5677622" y="1767160"/>
                  </a:lnTo>
                  <a:lnTo>
                    <a:pt x="0" y="1767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3" name="Google Shape;253;p10"/>
            <p:cNvSpPr/>
            <p:nvPr/>
          </p:nvSpPr>
          <p:spPr>
            <a:xfrm>
              <a:off x="13915279" y="8340525"/>
              <a:ext cx="1703753" cy="147537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7738" l="0" r="0" t="-7738"/>
              </a:stretch>
            </a:blipFill>
            <a:ln>
              <a:noFill/>
            </a:ln>
          </p:spPr>
        </p:sp>
        <p:sp>
          <p:nvSpPr>
            <p:cNvPr id="254" name="Google Shape;254;p10"/>
            <p:cNvSpPr txBox="1"/>
            <p:nvPr/>
          </p:nvSpPr>
          <p:spPr>
            <a:xfrm>
              <a:off x="16206817" y="8264395"/>
              <a:ext cx="2164556" cy="1208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2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Qdrant</a:t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44891" y="4282614"/>
              <a:ext cx="5677622" cy="1767160"/>
            </a:xfrm>
            <a:custGeom>
              <a:rect b="b" l="l" r="r" t="t"/>
              <a:pathLst>
                <a:path extrusionOk="0" h="1767160" w="5677622">
                  <a:moveTo>
                    <a:pt x="0" y="0"/>
                  </a:moveTo>
                  <a:lnTo>
                    <a:pt x="5677622" y="0"/>
                  </a:lnTo>
                  <a:lnTo>
                    <a:pt x="5677622" y="1767160"/>
                  </a:lnTo>
                  <a:lnTo>
                    <a:pt x="0" y="1767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6" name="Google Shape;256;p10"/>
            <p:cNvSpPr/>
            <p:nvPr/>
          </p:nvSpPr>
          <p:spPr>
            <a:xfrm>
              <a:off x="3005424" y="4428507"/>
              <a:ext cx="1703753" cy="147537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19471" r="-19469" t="0"/>
              </a:stretch>
            </a:blipFill>
            <a:ln>
              <a:noFill/>
            </a:ln>
          </p:spPr>
        </p:sp>
        <p:sp>
          <p:nvSpPr>
            <p:cNvPr id="257" name="Google Shape;257;p10"/>
            <p:cNvSpPr txBox="1"/>
            <p:nvPr/>
          </p:nvSpPr>
          <p:spPr>
            <a:xfrm>
              <a:off x="5119674" y="4352378"/>
              <a:ext cx="2935764" cy="1208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2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Faiss</a:t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3005424" y="8194632"/>
              <a:ext cx="5677622" cy="1767160"/>
            </a:xfrm>
            <a:custGeom>
              <a:rect b="b" l="l" r="r" t="t"/>
              <a:pathLst>
                <a:path extrusionOk="0" h="1767160" w="5677622">
                  <a:moveTo>
                    <a:pt x="0" y="0"/>
                  </a:moveTo>
                  <a:lnTo>
                    <a:pt x="5677622" y="0"/>
                  </a:lnTo>
                  <a:lnTo>
                    <a:pt x="5677622" y="1767160"/>
                  </a:lnTo>
                  <a:lnTo>
                    <a:pt x="0" y="17671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9" name="Google Shape;259;p10"/>
            <p:cNvSpPr/>
            <p:nvPr/>
          </p:nvSpPr>
          <p:spPr>
            <a:xfrm>
              <a:off x="3165956" y="8340525"/>
              <a:ext cx="1703753" cy="147537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761" l="-24929" r="-27406" t="0"/>
              </a:stretch>
            </a:blipFill>
            <a:ln>
              <a:noFill/>
            </a:ln>
          </p:spPr>
        </p:sp>
        <p:sp>
          <p:nvSpPr>
            <p:cNvPr id="260" name="Google Shape;260;p10"/>
            <p:cNvSpPr txBox="1"/>
            <p:nvPr/>
          </p:nvSpPr>
          <p:spPr>
            <a:xfrm>
              <a:off x="5119674" y="8264395"/>
              <a:ext cx="2935764" cy="1208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2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Chroma</a:t>
              </a:r>
              <a:endParaRPr/>
            </a:p>
          </p:txBody>
        </p:sp>
      </p:grpSp>
      <p:sp>
        <p:nvSpPr>
          <p:cNvPr id="261" name="Google Shape;261;p10"/>
          <p:cNvSpPr txBox="1"/>
          <p:nvPr/>
        </p:nvSpPr>
        <p:spPr>
          <a:xfrm>
            <a:off x="1691598" y="828675"/>
            <a:ext cx="4128492" cy="95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Vector Stores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3" r="-173" t="0"/>
            </a:stretch>
          </a:blipFill>
          <a:ln>
            <a:noFill/>
          </a:ln>
        </p:spPr>
      </p:sp>
      <p:sp>
        <p:nvSpPr>
          <p:cNvPr id="267" name="Google Shape;267;p11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68" name="Google Shape;268;p11"/>
          <p:cNvGrpSpPr/>
          <p:nvPr/>
        </p:nvGrpSpPr>
        <p:grpSpPr>
          <a:xfrm>
            <a:off x="9163050" y="5053039"/>
            <a:ext cx="9124950" cy="5233961"/>
            <a:chOff x="0" y="0"/>
            <a:chExt cx="7981950" cy="4578350"/>
          </a:xfrm>
        </p:grpSpPr>
        <p:sp>
          <p:nvSpPr>
            <p:cNvPr id="269" name="Google Shape;269;p11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5046" l="0" r="-37801" t="-5046"/>
              </a:stretch>
            </a:blipFill>
            <a:ln>
              <a:noFill/>
            </a:ln>
          </p:spPr>
        </p:sp>
      </p:grpSp>
      <p:sp>
        <p:nvSpPr>
          <p:cNvPr id="274" name="Google Shape;274;p11"/>
          <p:cNvSpPr txBox="1"/>
          <p:nvPr/>
        </p:nvSpPr>
        <p:spPr>
          <a:xfrm>
            <a:off x="1088795" y="2117680"/>
            <a:ext cx="16170505" cy="3880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FAISS is a library for </a:t>
            </a:r>
            <a:r>
              <a:rPr b="1" i="0" lang="en-US" sz="3600" u="none" cap="none" strike="noStrike">
                <a:solidFill>
                  <a:srgbClr val="A237E4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similarity</a:t>
            </a: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search and clustering of dense vectors developed by Facebook AI.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It is optimized for fast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nearest neighbor</a:t>
            </a: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search in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high-dimensional</a:t>
            </a: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spaces.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It stores data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locally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1644524" y="794613"/>
            <a:ext cx="1870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FAISS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3" r="-173" t="0"/>
            </a:stretch>
          </a:blipFill>
          <a:ln>
            <a:noFill/>
          </a:ln>
        </p:spPr>
      </p:sp>
      <p:sp>
        <p:nvSpPr>
          <p:cNvPr id="281" name="Google Shape;281;p12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82" name="Google Shape;282;p12"/>
          <p:cNvGrpSpPr/>
          <p:nvPr/>
        </p:nvGrpSpPr>
        <p:grpSpPr>
          <a:xfrm>
            <a:off x="9163050" y="5053039"/>
            <a:ext cx="9124950" cy="5233961"/>
            <a:chOff x="0" y="0"/>
            <a:chExt cx="7981950" cy="4578350"/>
          </a:xfrm>
        </p:grpSpPr>
        <p:sp>
          <p:nvSpPr>
            <p:cNvPr id="283" name="Google Shape;283;p12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547" l="0" r="0" t="-2548"/>
              </a:stretch>
            </a:blipFill>
            <a:ln>
              <a:noFill/>
            </a:ln>
          </p:spPr>
        </p:sp>
      </p:grpSp>
      <p:sp>
        <p:nvSpPr>
          <p:cNvPr id="288" name="Google Shape;288;p12"/>
          <p:cNvSpPr txBox="1"/>
          <p:nvPr/>
        </p:nvSpPr>
        <p:spPr>
          <a:xfrm>
            <a:off x="1625349" y="832938"/>
            <a:ext cx="3315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ChromaDB</a:t>
            </a:r>
            <a:endParaRPr/>
          </a:p>
        </p:txBody>
      </p:sp>
      <p:sp>
        <p:nvSpPr>
          <p:cNvPr id="289" name="Google Shape;289;p12"/>
          <p:cNvSpPr txBox="1"/>
          <p:nvPr/>
        </p:nvSpPr>
        <p:spPr>
          <a:xfrm>
            <a:off x="1088795" y="2117680"/>
            <a:ext cx="16170505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ChromaDB is a powerful, open-source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vector database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specifically designed for LLM applications.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 be used in Python or JavaScript with the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chromadb library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local use, or connected to a remote server running Chroma.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3" r="-173" t="0"/>
            </a:stretch>
          </a:blipFill>
          <a:ln>
            <a:noFill/>
          </a:ln>
        </p:spPr>
      </p:sp>
      <p:sp>
        <p:nvSpPr>
          <p:cNvPr id="295" name="Google Shape;295;p13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96" name="Google Shape;296;p13"/>
          <p:cNvGrpSpPr/>
          <p:nvPr/>
        </p:nvGrpSpPr>
        <p:grpSpPr>
          <a:xfrm>
            <a:off x="8054638" y="4089462"/>
            <a:ext cx="10804862" cy="6197538"/>
            <a:chOff x="0" y="0"/>
            <a:chExt cx="7981950" cy="4578350"/>
          </a:xfrm>
        </p:grpSpPr>
        <p:sp>
          <p:nvSpPr>
            <p:cNvPr id="297" name="Google Shape;297;p13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3562" r="-12567" t="0"/>
              </a:stretch>
            </a:blipFill>
            <a:ln>
              <a:noFill/>
            </a:ln>
          </p:spPr>
        </p:sp>
      </p:grpSp>
      <p:sp>
        <p:nvSpPr>
          <p:cNvPr id="302" name="Google Shape;302;p13"/>
          <p:cNvSpPr txBox="1"/>
          <p:nvPr/>
        </p:nvSpPr>
        <p:spPr>
          <a:xfrm>
            <a:off x="1644524" y="1762952"/>
            <a:ext cx="7698879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Pinecone is a managed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vector database.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1644524" y="804088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3" r="-173" t="0"/>
            </a:stretch>
          </a:blipFill>
          <a:ln>
            <a:noFill/>
          </a:ln>
        </p:spPr>
      </p:sp>
      <p:sp>
        <p:nvSpPr>
          <p:cNvPr id="309" name="Google Shape;309;p14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0" name="Google Shape;310;p14"/>
          <p:cNvSpPr txBox="1"/>
          <p:nvPr/>
        </p:nvSpPr>
        <p:spPr>
          <a:xfrm>
            <a:off x="1644524" y="2159316"/>
            <a:ext cx="13052884" cy="3650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/>
          </a:p>
          <a:p>
            <a:pPr indent="-388620" lvl="1" marL="77724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indexing Scalable</a:t>
            </a:r>
            <a:endParaRPr/>
          </a:p>
          <a:p>
            <a:pPr indent="0" lvl="0" marL="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and distributed</a:t>
            </a:r>
            <a:endParaRPr/>
          </a:p>
          <a:p>
            <a:pPr indent="-388620" lvl="1" marL="77724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Easy-to-use API Integrationwith </a:t>
            </a:r>
            <a:endParaRPr/>
          </a:p>
          <a:p>
            <a:pPr indent="0" lvl="0" marL="0" marR="0" rtl="0" algn="l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popular ML frameworks</a:t>
            </a:r>
            <a:endParaRPr/>
          </a:p>
        </p:txBody>
      </p:sp>
      <p:grpSp>
        <p:nvGrpSpPr>
          <p:cNvPr id="311" name="Google Shape;311;p14"/>
          <p:cNvGrpSpPr/>
          <p:nvPr/>
        </p:nvGrpSpPr>
        <p:grpSpPr>
          <a:xfrm>
            <a:off x="8315644" y="4089462"/>
            <a:ext cx="10804862" cy="6197538"/>
            <a:chOff x="0" y="0"/>
            <a:chExt cx="7981950" cy="4578350"/>
          </a:xfrm>
        </p:grpSpPr>
        <p:sp>
          <p:nvSpPr>
            <p:cNvPr id="312" name="Google Shape;312;p14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5628" r="-5629" t="0"/>
              </a:stretch>
            </a:blipFill>
            <a:ln>
              <a:noFill/>
            </a:ln>
          </p:spPr>
        </p:sp>
      </p:grpSp>
      <p:sp>
        <p:nvSpPr>
          <p:cNvPr id="317" name="Google Shape;317;p14"/>
          <p:cNvSpPr txBox="1"/>
          <p:nvPr/>
        </p:nvSpPr>
        <p:spPr>
          <a:xfrm>
            <a:off x="1644524" y="744653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701" r="-2701" t="0"/>
            </a:stretch>
          </a:blipFill>
          <a:ln>
            <a:noFill/>
          </a:ln>
        </p:spPr>
      </p:sp>
      <p:sp>
        <p:nvSpPr>
          <p:cNvPr id="323" name="Google Shape;323;p15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24" name="Google Shape;324;p15"/>
          <p:cNvGrpSpPr/>
          <p:nvPr/>
        </p:nvGrpSpPr>
        <p:grpSpPr>
          <a:xfrm>
            <a:off x="7032638" y="3354152"/>
            <a:ext cx="11078770" cy="6930078"/>
            <a:chOff x="0" y="1016"/>
            <a:chExt cx="4572000" cy="2859913"/>
          </a:xfrm>
        </p:grpSpPr>
        <p:sp>
          <p:nvSpPr>
            <p:cNvPr id="325" name="Google Shape;325;p15"/>
            <p:cNvSpPr/>
            <p:nvPr/>
          </p:nvSpPr>
          <p:spPr>
            <a:xfrm>
              <a:off x="0" y="1016"/>
              <a:ext cx="4572000" cy="2859913"/>
            </a:xfrm>
            <a:custGeom>
              <a:rect b="b" l="l" r="r" t="t"/>
              <a:pathLst>
                <a:path extrusionOk="0"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7013" r="-7013" t="0"/>
              </a:stretch>
            </a:blipFill>
            <a:ln>
              <a:noFill/>
            </a:ln>
          </p:spPr>
        </p:sp>
        <p:sp>
          <p:nvSpPr>
            <p:cNvPr id="326" name="Google Shape;326;p15"/>
            <p:cNvSpPr/>
            <p:nvPr/>
          </p:nvSpPr>
          <p:spPr>
            <a:xfrm>
              <a:off x="0" y="1016"/>
              <a:ext cx="4572000" cy="2859913"/>
            </a:xfrm>
            <a:custGeom>
              <a:rect b="b" l="l" r="r" t="t"/>
              <a:pathLst>
                <a:path extrusionOk="0"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56" l="0" r="0" t="-55"/>
              </a:stretch>
            </a:blipFill>
            <a:ln>
              <a:noFill/>
            </a:ln>
          </p:spPr>
        </p:sp>
      </p:grpSp>
      <p:sp>
        <p:nvSpPr>
          <p:cNvPr id="327" name="Google Shape;327;p15"/>
          <p:cNvSpPr txBox="1"/>
          <p:nvPr/>
        </p:nvSpPr>
        <p:spPr>
          <a:xfrm>
            <a:off x="1619676" y="802153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  <p:sp>
        <p:nvSpPr>
          <p:cNvPr id="328" name="Google Shape;328;p15"/>
          <p:cNvSpPr txBox="1"/>
          <p:nvPr/>
        </p:nvSpPr>
        <p:spPr>
          <a:xfrm>
            <a:off x="1619676" y="1931040"/>
            <a:ext cx="2533204" cy="929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Cases:</a:t>
            </a:r>
            <a:endParaRPr/>
          </a:p>
        </p:txBody>
      </p:sp>
      <p:sp>
        <p:nvSpPr>
          <p:cNvPr id="329" name="Google Shape;329;p15"/>
          <p:cNvSpPr txBox="1"/>
          <p:nvPr/>
        </p:nvSpPr>
        <p:spPr>
          <a:xfrm>
            <a:off x="1413268" y="2935590"/>
            <a:ext cx="4194691" cy="68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9831" lvl="1" marL="779664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search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1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6" name="Google Shape;336;p16"/>
          <p:cNvSpPr/>
          <p:nvPr/>
        </p:nvSpPr>
        <p:spPr>
          <a:xfrm>
            <a:off x="9144000" y="2109464"/>
            <a:ext cx="8705786" cy="7950489"/>
          </a:xfrm>
          <a:custGeom>
            <a:rect b="b" l="l" r="r" t="t"/>
            <a:pathLst>
              <a:path extrusionOk="0" h="7950489" w="8705786">
                <a:moveTo>
                  <a:pt x="0" y="0"/>
                </a:moveTo>
                <a:lnTo>
                  <a:pt x="8705786" y="0"/>
                </a:lnTo>
                <a:lnTo>
                  <a:pt x="8705786" y="7950489"/>
                </a:lnTo>
                <a:lnTo>
                  <a:pt x="0" y="7950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16"/>
          <p:cNvSpPr txBox="1"/>
          <p:nvPr/>
        </p:nvSpPr>
        <p:spPr>
          <a:xfrm>
            <a:off x="1669372" y="764092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  <p:sp>
        <p:nvSpPr>
          <p:cNvPr id="338" name="Google Shape;338;p16"/>
          <p:cNvSpPr txBox="1"/>
          <p:nvPr/>
        </p:nvSpPr>
        <p:spPr>
          <a:xfrm>
            <a:off x="1669372" y="2229214"/>
            <a:ext cx="2533055" cy="929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Cases:</a:t>
            </a:r>
            <a:endParaRPr/>
          </a:p>
        </p:txBody>
      </p:sp>
      <p:sp>
        <p:nvSpPr>
          <p:cNvPr id="339" name="Google Shape;339;p16"/>
          <p:cNvSpPr txBox="1"/>
          <p:nvPr/>
        </p:nvSpPr>
        <p:spPr>
          <a:xfrm>
            <a:off x="1420894" y="3463273"/>
            <a:ext cx="4373047" cy="196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9831" lvl="1" marL="779664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systems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346" name="Google Shape;3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9484" y="4454058"/>
            <a:ext cx="12400814" cy="598430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7"/>
          <p:cNvSpPr txBox="1"/>
          <p:nvPr/>
        </p:nvSpPr>
        <p:spPr>
          <a:xfrm>
            <a:off x="1619676" y="788651"/>
            <a:ext cx="28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</a:t>
            </a:r>
            <a:endParaRPr/>
          </a:p>
        </p:txBody>
      </p:sp>
      <p:sp>
        <p:nvSpPr>
          <p:cNvPr id="348" name="Google Shape;348;p17"/>
          <p:cNvSpPr txBox="1"/>
          <p:nvPr/>
        </p:nvSpPr>
        <p:spPr>
          <a:xfrm>
            <a:off x="1619674" y="1826225"/>
            <a:ext cx="466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Cases:</a:t>
            </a:r>
            <a:endParaRPr/>
          </a:p>
        </p:txBody>
      </p:sp>
      <p:sp>
        <p:nvSpPr>
          <p:cNvPr id="349" name="Google Shape;349;p17"/>
          <p:cNvSpPr txBox="1"/>
          <p:nvPr/>
        </p:nvSpPr>
        <p:spPr>
          <a:xfrm>
            <a:off x="1321502" y="3177825"/>
            <a:ext cx="4551879" cy="196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9831" lvl="1" marL="779664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1"/>
              <a:buFont typeface="Arial"/>
              <a:buChar char="•"/>
            </a:pPr>
            <a:r>
              <a:rPr b="0" i="0" lang="en-US" sz="36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/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64" l="0" r="0" t="-8363"/>
            </a:stretch>
          </a:blipFill>
          <a:ln>
            <a:noFill/>
          </a:ln>
        </p:spPr>
      </p:sp>
      <p:sp>
        <p:nvSpPr>
          <p:cNvPr id="355" name="Google Shape;355;p18"/>
          <p:cNvSpPr/>
          <p:nvPr/>
        </p:nvSpPr>
        <p:spPr>
          <a:xfrm>
            <a:off x="3810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56" name="Google Shape;356;p18"/>
          <p:cNvSpPr txBox="1"/>
          <p:nvPr/>
        </p:nvSpPr>
        <p:spPr>
          <a:xfrm>
            <a:off x="1655654" y="781596"/>
            <a:ext cx="6739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 Architecture</a:t>
            </a:r>
            <a:endParaRPr/>
          </a:p>
        </p:txBody>
      </p:sp>
      <p:sp>
        <p:nvSpPr>
          <p:cNvPr id="357" name="Google Shape;357;p18"/>
          <p:cNvSpPr txBox="1"/>
          <p:nvPr/>
        </p:nvSpPr>
        <p:spPr>
          <a:xfrm>
            <a:off x="1655654" y="1311096"/>
            <a:ext cx="8244688" cy="606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Components: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Indexes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Namespace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Metadata support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"/>
          <p:cNvSpPr/>
          <p:nvPr/>
        </p:nvSpPr>
        <p:spPr>
          <a:xfrm>
            <a:off x="0" y="21085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63" name="Google Shape;363;p19"/>
          <p:cNvSpPr txBox="1"/>
          <p:nvPr/>
        </p:nvSpPr>
        <p:spPr>
          <a:xfrm>
            <a:off x="1594363" y="1027567"/>
            <a:ext cx="8244688" cy="524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Workflow:</a:t>
            </a:r>
            <a:endParaRPr/>
          </a:p>
          <a:p>
            <a:pPr indent="-388620" lvl="1" marL="77724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ingestion</a:t>
            </a:r>
            <a:endParaRPr/>
          </a:p>
          <a:p>
            <a:pPr indent="-388620" lvl="1" marL="77724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indexing</a:t>
            </a:r>
            <a:endParaRPr/>
          </a:p>
          <a:p>
            <a:pPr indent="-388620" lvl="1" marL="77724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 processing</a:t>
            </a:r>
            <a:endParaRPr/>
          </a:p>
          <a:p>
            <a:pPr indent="0" lvl="0" marL="0" marR="0" rtl="0" algn="l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9"/>
          <p:cNvSpPr txBox="1"/>
          <p:nvPr/>
        </p:nvSpPr>
        <p:spPr>
          <a:xfrm>
            <a:off x="1594377" y="1027575"/>
            <a:ext cx="781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 Architecture</a:t>
            </a:r>
            <a:endParaRPr/>
          </a:p>
        </p:txBody>
      </p:sp>
      <p:sp>
        <p:nvSpPr>
          <p:cNvPr id="365" name="Google Shape;365;p19"/>
          <p:cNvSpPr/>
          <p:nvPr/>
        </p:nvSpPr>
        <p:spPr>
          <a:xfrm>
            <a:off x="6538161" y="3813439"/>
            <a:ext cx="11976886" cy="6202316"/>
          </a:xfrm>
          <a:custGeom>
            <a:rect b="b" l="l" r="r" t="t"/>
            <a:pathLst>
              <a:path extrusionOk="0" h="6202316" w="11976886">
                <a:moveTo>
                  <a:pt x="0" y="0"/>
                </a:moveTo>
                <a:lnTo>
                  <a:pt x="11976886" y="0"/>
                </a:lnTo>
                <a:lnTo>
                  <a:pt x="11976886" y="6202316"/>
                </a:lnTo>
                <a:lnTo>
                  <a:pt x="0" y="6202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02870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4338473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770315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"/>
          <p:cNvGrpSpPr/>
          <p:nvPr/>
        </p:nvGrpSpPr>
        <p:grpSpPr>
          <a:xfrm>
            <a:off x="1028700" y="6355207"/>
            <a:ext cx="2938082" cy="965660"/>
            <a:chOff x="0" y="-66675"/>
            <a:chExt cx="1190248" cy="39119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4338473" y="6355207"/>
            <a:ext cx="2938082" cy="965660"/>
            <a:chOff x="0" y="-66675"/>
            <a:chExt cx="1190248" cy="391199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2" name="Google Shape;122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7703150" y="6355207"/>
            <a:ext cx="2938082" cy="965660"/>
            <a:chOff x="0" y="-66675"/>
            <a:chExt cx="1190248" cy="391199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5" name="Google Shape;125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" name="Google Shape;126;p2"/>
          <p:cNvPicPr preferRelativeResize="0"/>
          <p:nvPr/>
        </p:nvPicPr>
        <p:blipFill rotWithShape="1">
          <a:blip r:embed="rId6">
            <a:alphaModFix/>
          </a:blip>
          <a:srcRect b="40509" l="0" r="0" t="0"/>
          <a:stretch/>
        </p:blipFill>
        <p:spPr>
          <a:xfrm>
            <a:off x="11012184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"/>
          <p:cNvGrpSpPr/>
          <p:nvPr/>
        </p:nvGrpSpPr>
        <p:grpSpPr>
          <a:xfrm>
            <a:off x="11012184" y="6355207"/>
            <a:ext cx="2938082" cy="965660"/>
            <a:chOff x="0" y="-66675"/>
            <a:chExt cx="1190248" cy="391199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1" name="Google Shape;131;p2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32" name="Google Shape;132;p2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33" name="Google Shape;133;p2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2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36" name="Google Shape;136;p2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37" name="Google Shape;137;p2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9" name="Google Shape;139;p2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0" name="Google Shape;140;p2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1" name="Google Shape;141;p2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2"/>
          <p:cNvSpPr txBox="1"/>
          <p:nvPr/>
        </p:nvSpPr>
        <p:spPr>
          <a:xfrm rot="-14511">
            <a:off x="6827872" y="735180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1081318" y="6682132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44" name="Google Shape;144;p2"/>
          <p:cNvSpPr txBox="1"/>
          <p:nvPr/>
        </p:nvSpPr>
        <p:spPr>
          <a:xfrm>
            <a:off x="4393213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45" name="Google Shape;145;p2"/>
          <p:cNvSpPr txBox="1"/>
          <p:nvPr/>
        </p:nvSpPr>
        <p:spPr>
          <a:xfrm>
            <a:off x="7754054" y="6696843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11117030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Ramsha Imran</a:t>
            </a:r>
            <a:endParaRPr/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9">
            <a:alphaModFix/>
          </a:blip>
          <a:srcRect b="0" l="2976" r="2975" t="0"/>
          <a:stretch/>
        </p:blipFill>
        <p:spPr>
          <a:xfrm>
            <a:off x="14321218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"/>
          <p:cNvGrpSpPr/>
          <p:nvPr/>
        </p:nvGrpSpPr>
        <p:grpSpPr>
          <a:xfrm>
            <a:off x="14321218" y="6355207"/>
            <a:ext cx="2938082" cy="965660"/>
            <a:chOff x="0" y="-66675"/>
            <a:chExt cx="1190248" cy="391199"/>
          </a:xfrm>
        </p:grpSpPr>
        <p:sp>
          <p:nvSpPr>
            <p:cNvPr id="149" name="Google Shape;149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50" name="Google Shape;150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2"/>
          <p:cNvSpPr txBox="1"/>
          <p:nvPr/>
        </p:nvSpPr>
        <p:spPr>
          <a:xfrm>
            <a:off x="14426064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1" name="Google Shape;371;p20"/>
          <p:cNvSpPr/>
          <p:nvPr/>
        </p:nvSpPr>
        <p:spPr>
          <a:xfrm>
            <a:off x="12279834" y="1824204"/>
            <a:ext cx="6589240" cy="8087726"/>
          </a:xfrm>
          <a:custGeom>
            <a:rect b="b" l="l" r="r" t="t"/>
            <a:pathLst>
              <a:path extrusionOk="0" h="7475220" w="6090218">
                <a:moveTo>
                  <a:pt x="437505" y="6818630"/>
                </a:moveTo>
                <a:lnTo>
                  <a:pt x="0" y="6818630"/>
                </a:lnTo>
                <a:lnTo>
                  <a:pt x="0" y="742950"/>
                </a:lnTo>
                <a:lnTo>
                  <a:pt x="437505" y="742950"/>
                </a:lnTo>
                <a:lnTo>
                  <a:pt x="437505" y="6818630"/>
                </a:lnTo>
                <a:close/>
                <a:moveTo>
                  <a:pt x="1041493" y="438150"/>
                </a:moveTo>
                <a:lnTo>
                  <a:pt x="499452" y="438150"/>
                </a:lnTo>
                <a:lnTo>
                  <a:pt x="499452" y="7113270"/>
                </a:lnTo>
                <a:lnTo>
                  <a:pt x="1041493" y="7113270"/>
                </a:lnTo>
                <a:lnTo>
                  <a:pt x="1041493" y="438150"/>
                </a:lnTo>
                <a:close/>
                <a:moveTo>
                  <a:pt x="1506100" y="0"/>
                </a:moveTo>
                <a:lnTo>
                  <a:pt x="1213785" y="0"/>
                </a:lnTo>
                <a:lnTo>
                  <a:pt x="1213785" y="7103110"/>
                </a:lnTo>
                <a:lnTo>
                  <a:pt x="1506100" y="7103110"/>
                </a:lnTo>
                <a:lnTo>
                  <a:pt x="1506100" y="0"/>
                </a:lnTo>
                <a:close/>
                <a:moveTo>
                  <a:pt x="5112608" y="6370320"/>
                </a:moveTo>
                <a:lnTo>
                  <a:pt x="5550113" y="6370320"/>
                </a:lnTo>
                <a:lnTo>
                  <a:pt x="5550113" y="294640"/>
                </a:lnTo>
                <a:lnTo>
                  <a:pt x="5112608" y="294640"/>
                </a:lnTo>
                <a:lnTo>
                  <a:pt x="5112608" y="6370320"/>
                </a:lnTo>
                <a:close/>
                <a:moveTo>
                  <a:pt x="5652713" y="6404610"/>
                </a:moveTo>
                <a:lnTo>
                  <a:pt x="6090218" y="6404610"/>
                </a:lnTo>
                <a:lnTo>
                  <a:pt x="6090218" y="1520190"/>
                </a:lnTo>
                <a:lnTo>
                  <a:pt x="5652713" y="1520190"/>
                </a:lnTo>
                <a:lnTo>
                  <a:pt x="5652713" y="6404610"/>
                </a:lnTo>
                <a:close/>
                <a:moveTo>
                  <a:pt x="4506684" y="6675120"/>
                </a:moveTo>
                <a:lnTo>
                  <a:pt x="5048725" y="6675120"/>
                </a:lnTo>
                <a:lnTo>
                  <a:pt x="5048725" y="0"/>
                </a:lnTo>
                <a:lnTo>
                  <a:pt x="4506684" y="0"/>
                </a:lnTo>
                <a:lnTo>
                  <a:pt x="4506684" y="6675120"/>
                </a:lnTo>
                <a:close/>
                <a:moveTo>
                  <a:pt x="4044013" y="7113270"/>
                </a:moveTo>
                <a:lnTo>
                  <a:pt x="4336328" y="7113270"/>
                </a:lnTo>
                <a:lnTo>
                  <a:pt x="4336328" y="10160"/>
                </a:lnTo>
                <a:lnTo>
                  <a:pt x="4044013" y="10160"/>
                </a:lnTo>
                <a:lnTo>
                  <a:pt x="4044013" y="7113270"/>
                </a:lnTo>
                <a:close/>
                <a:moveTo>
                  <a:pt x="1928117" y="372110"/>
                </a:moveTo>
                <a:lnTo>
                  <a:pt x="1635802" y="372110"/>
                </a:lnTo>
                <a:lnTo>
                  <a:pt x="1635802" y="7475220"/>
                </a:lnTo>
                <a:lnTo>
                  <a:pt x="1928117" y="7475220"/>
                </a:lnTo>
                <a:lnTo>
                  <a:pt x="1928117" y="372110"/>
                </a:lnTo>
                <a:close/>
                <a:moveTo>
                  <a:pt x="3893016" y="148590"/>
                </a:moveTo>
                <a:lnTo>
                  <a:pt x="2005552" y="148590"/>
                </a:lnTo>
                <a:lnTo>
                  <a:pt x="2005552" y="7251700"/>
                </a:lnTo>
                <a:lnTo>
                  <a:pt x="3893016" y="7251700"/>
                </a:lnTo>
                <a:lnTo>
                  <a:pt x="3893016" y="14859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0117" r="-70117" t="0"/>
            </a:stretch>
          </a:blipFill>
          <a:ln>
            <a:noFill/>
          </a:ln>
        </p:spPr>
      </p:sp>
      <p:sp>
        <p:nvSpPr>
          <p:cNvPr id="372" name="Google Shape;372;p20"/>
          <p:cNvSpPr txBox="1"/>
          <p:nvPr/>
        </p:nvSpPr>
        <p:spPr>
          <a:xfrm>
            <a:off x="1630799" y="839100"/>
            <a:ext cx="808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Pinecone Architecture</a:t>
            </a:r>
            <a:endParaRPr/>
          </a:p>
        </p:txBody>
      </p:sp>
      <p:sp>
        <p:nvSpPr>
          <p:cNvPr id="373" name="Google Shape;373;p20"/>
          <p:cNvSpPr txBox="1"/>
          <p:nvPr/>
        </p:nvSpPr>
        <p:spPr>
          <a:xfrm>
            <a:off x="1630806" y="1311096"/>
            <a:ext cx="8244688" cy="5194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managed service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Low-latency searches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availability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9" name="Google Shape;379;p21"/>
          <p:cNvSpPr/>
          <p:nvPr/>
        </p:nvSpPr>
        <p:spPr>
          <a:xfrm>
            <a:off x="6064509" y="3749852"/>
            <a:ext cx="12488879" cy="6537148"/>
          </a:xfrm>
          <a:custGeom>
            <a:rect b="b" l="l" r="r" t="t"/>
            <a:pathLst>
              <a:path extrusionOk="0" h="6537148" w="12488879">
                <a:moveTo>
                  <a:pt x="0" y="0"/>
                </a:moveTo>
                <a:lnTo>
                  <a:pt x="12488879" y="0"/>
                </a:lnTo>
                <a:lnTo>
                  <a:pt x="12488879" y="6537148"/>
                </a:lnTo>
                <a:lnTo>
                  <a:pt x="0" y="6537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1"/>
          <p:cNvSpPr txBox="1"/>
          <p:nvPr/>
        </p:nvSpPr>
        <p:spPr>
          <a:xfrm>
            <a:off x="1519494" y="807825"/>
            <a:ext cx="793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Overview</a:t>
            </a:r>
            <a:endParaRPr/>
          </a:p>
        </p:txBody>
      </p:sp>
      <p:sp>
        <p:nvSpPr>
          <p:cNvPr id="381" name="Google Shape;381;p21"/>
          <p:cNvSpPr txBox="1"/>
          <p:nvPr/>
        </p:nvSpPr>
        <p:spPr>
          <a:xfrm>
            <a:off x="1519511" y="1783892"/>
            <a:ext cx="8307348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Qdrant is an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open-source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database.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8338" r="-28339" t="0"/>
            </a:stretch>
          </a:blipFill>
          <a:ln>
            <a:noFill/>
          </a:ln>
        </p:spPr>
      </p:sp>
      <p:sp>
        <p:nvSpPr>
          <p:cNvPr id="387" name="Google Shape;387;p22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88" name="Google Shape;388;p22"/>
          <p:cNvSpPr/>
          <p:nvPr/>
        </p:nvSpPr>
        <p:spPr>
          <a:xfrm>
            <a:off x="9699272" y="1867589"/>
            <a:ext cx="8588728" cy="8419411"/>
          </a:xfrm>
          <a:custGeom>
            <a:rect b="b" l="l" r="r" t="t"/>
            <a:pathLst>
              <a:path extrusionOk="0" h="8419411" w="8588728">
                <a:moveTo>
                  <a:pt x="0" y="0"/>
                </a:moveTo>
                <a:lnTo>
                  <a:pt x="8588728" y="0"/>
                </a:lnTo>
                <a:lnTo>
                  <a:pt x="8588728" y="8419411"/>
                </a:lnTo>
                <a:lnTo>
                  <a:pt x="0" y="8419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10" r="-1209" t="0"/>
            </a:stretch>
          </a:blipFill>
          <a:ln>
            <a:noFill/>
          </a:ln>
        </p:spPr>
      </p:sp>
      <p:sp>
        <p:nvSpPr>
          <p:cNvPr id="389" name="Google Shape;389;p22"/>
          <p:cNvSpPr txBox="1"/>
          <p:nvPr/>
        </p:nvSpPr>
        <p:spPr>
          <a:xfrm>
            <a:off x="1544343" y="831400"/>
            <a:ext cx="953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Overview</a:t>
            </a:r>
            <a:endParaRPr/>
          </a:p>
        </p:txBody>
      </p:sp>
      <p:sp>
        <p:nvSpPr>
          <p:cNvPr id="390" name="Google Shape;390;p22"/>
          <p:cNvSpPr txBox="1"/>
          <p:nvPr/>
        </p:nvSpPr>
        <p:spPr>
          <a:xfrm>
            <a:off x="1544358" y="1600889"/>
            <a:ext cx="8222814" cy="481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/>
          </a:p>
          <a:p>
            <a:pPr indent="-388620" lvl="1" marL="77724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vector search</a:t>
            </a:r>
            <a:endParaRPr/>
          </a:p>
          <a:p>
            <a:pPr indent="-388620" lvl="1" marL="77724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Highly customizable</a:t>
            </a:r>
            <a:endParaRPr/>
          </a:p>
          <a:p>
            <a:pPr indent="-388620" lvl="1" marL="77724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with various data sources</a:t>
            </a:r>
            <a:endParaRPr/>
          </a:p>
          <a:p>
            <a:pPr indent="-388620" lvl="1" marL="777240" marR="0" rtl="0" algn="l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 support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96" name="Google Shape;396;p23"/>
          <p:cNvGrpSpPr/>
          <p:nvPr/>
        </p:nvGrpSpPr>
        <p:grpSpPr>
          <a:xfrm>
            <a:off x="8949852" y="4930751"/>
            <a:ext cx="9338148" cy="5356249"/>
            <a:chOff x="0" y="0"/>
            <a:chExt cx="7981950" cy="4578350"/>
          </a:xfrm>
        </p:grpSpPr>
        <p:sp>
          <p:nvSpPr>
            <p:cNvPr id="397" name="Google Shape;397;p23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6043" l="0" r="0" t="-6043"/>
              </a:stretch>
            </a:blipFill>
            <a:ln>
              <a:noFill/>
            </a:ln>
          </p:spPr>
        </p:sp>
      </p:grpSp>
      <p:sp>
        <p:nvSpPr>
          <p:cNvPr id="402" name="Google Shape;402;p23"/>
          <p:cNvSpPr txBox="1"/>
          <p:nvPr/>
        </p:nvSpPr>
        <p:spPr>
          <a:xfrm>
            <a:off x="1547945" y="828025"/>
            <a:ext cx="957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Overview</a:t>
            </a:r>
            <a:endParaRPr/>
          </a:p>
        </p:txBody>
      </p:sp>
      <p:sp>
        <p:nvSpPr>
          <p:cNvPr id="403" name="Google Shape;403;p23"/>
          <p:cNvSpPr txBox="1"/>
          <p:nvPr/>
        </p:nvSpPr>
        <p:spPr>
          <a:xfrm>
            <a:off x="1547956" y="2024987"/>
            <a:ext cx="7815858" cy="4376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Cases:</a:t>
            </a:r>
            <a:endParaRPr/>
          </a:p>
          <a:p>
            <a:pPr indent="-388620" lvl="1" marL="77724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search for NLP applications</a:t>
            </a:r>
            <a:endParaRPr/>
          </a:p>
          <a:p>
            <a:pPr indent="-388620" lvl="1" marL="77724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recommendations</a:t>
            </a:r>
            <a:endParaRPr/>
          </a:p>
          <a:p>
            <a:pPr indent="-388620" lvl="1" marL="77724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and video retrieval</a:t>
            </a:r>
            <a:endParaRPr/>
          </a:p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9" name="Google Shape;409;p24"/>
          <p:cNvSpPr/>
          <p:nvPr/>
        </p:nvSpPr>
        <p:spPr>
          <a:xfrm>
            <a:off x="7926460" y="5274840"/>
            <a:ext cx="9332840" cy="4301856"/>
          </a:xfrm>
          <a:custGeom>
            <a:rect b="b" l="l" r="r" t="t"/>
            <a:pathLst>
              <a:path extrusionOk="0" h="4301856" w="9332840">
                <a:moveTo>
                  <a:pt x="0" y="0"/>
                </a:moveTo>
                <a:lnTo>
                  <a:pt x="9332840" y="0"/>
                </a:lnTo>
                <a:lnTo>
                  <a:pt x="9332840" y="4301856"/>
                </a:lnTo>
                <a:lnTo>
                  <a:pt x="0" y="4301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24"/>
          <p:cNvSpPr txBox="1"/>
          <p:nvPr/>
        </p:nvSpPr>
        <p:spPr>
          <a:xfrm>
            <a:off x="1525647" y="850125"/>
            <a:ext cx="821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Architecture</a:t>
            </a:r>
            <a:endParaRPr/>
          </a:p>
        </p:txBody>
      </p:sp>
      <p:sp>
        <p:nvSpPr>
          <p:cNvPr id="411" name="Google Shape;411;p24"/>
          <p:cNvSpPr txBox="1"/>
          <p:nvPr/>
        </p:nvSpPr>
        <p:spPr>
          <a:xfrm>
            <a:off x="1525657" y="1283901"/>
            <a:ext cx="4868347" cy="5353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Workflow:</a:t>
            </a:r>
            <a:endParaRPr/>
          </a:p>
          <a:p>
            <a:pPr indent="-388620" lvl="1" marL="77724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import</a:t>
            </a:r>
            <a:endParaRPr/>
          </a:p>
          <a:p>
            <a:pPr indent="-388620" lvl="1" marL="77724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creation</a:t>
            </a:r>
            <a:endParaRPr/>
          </a:p>
          <a:p>
            <a:pPr indent="-388620" lvl="1" marL="77724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and retrieval</a:t>
            </a:r>
            <a:endParaRPr/>
          </a:p>
          <a:p>
            <a:pPr indent="0" lvl="0" marL="0" marR="0" rtl="0" algn="l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17" name="Google Shape;417;p25"/>
          <p:cNvSpPr/>
          <p:nvPr/>
        </p:nvSpPr>
        <p:spPr>
          <a:xfrm>
            <a:off x="10213804" y="1894578"/>
            <a:ext cx="7693869" cy="7363722"/>
          </a:xfrm>
          <a:custGeom>
            <a:rect b="b" l="l" r="r" t="t"/>
            <a:pathLst>
              <a:path extrusionOk="0" h="7363722" w="7693869">
                <a:moveTo>
                  <a:pt x="0" y="0"/>
                </a:moveTo>
                <a:lnTo>
                  <a:pt x="7693869" y="0"/>
                </a:lnTo>
                <a:lnTo>
                  <a:pt x="7693869" y="7363722"/>
                </a:lnTo>
                <a:lnTo>
                  <a:pt x="0" y="7363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25"/>
          <p:cNvSpPr txBox="1"/>
          <p:nvPr/>
        </p:nvSpPr>
        <p:spPr>
          <a:xfrm>
            <a:off x="1532025" y="767325"/>
            <a:ext cx="875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Qdrant Architecture</a:t>
            </a:r>
            <a:endParaRPr/>
          </a:p>
        </p:txBody>
      </p:sp>
      <p:sp>
        <p:nvSpPr>
          <p:cNvPr id="419" name="Google Shape;419;p25"/>
          <p:cNvSpPr txBox="1"/>
          <p:nvPr/>
        </p:nvSpPr>
        <p:spPr>
          <a:xfrm>
            <a:off x="1532037" y="1277764"/>
            <a:ext cx="7611963" cy="5358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/>
          </a:p>
          <a:p>
            <a:pPr indent="-388620" lvl="1" marL="77724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Open-source and flexible</a:t>
            </a:r>
            <a:endParaRPr/>
          </a:p>
          <a:p>
            <a:pPr indent="-388620" lvl="1" marL="77724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Community-driven enhancements</a:t>
            </a:r>
            <a:endParaRPr/>
          </a:p>
          <a:p>
            <a:pPr indent="-388620" lvl="1" marL="77724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deployment</a:t>
            </a:r>
            <a:endParaRPr/>
          </a:p>
          <a:p>
            <a:pPr indent="0" lvl="0" marL="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425" name="Google Shape;425;p2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6" name="Google Shape;426;p26"/>
          <p:cNvSpPr txBox="1"/>
          <p:nvPr/>
        </p:nvSpPr>
        <p:spPr>
          <a:xfrm>
            <a:off x="19050" y="862200"/>
            <a:ext cx="17655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When to Use Qdrant and When to Use Pinecone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0" u="none" cap="none" strike="noStrike">
              <a:solidFill>
                <a:srgbClr val="E9E9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26"/>
          <p:cNvGrpSpPr/>
          <p:nvPr/>
        </p:nvGrpSpPr>
        <p:grpSpPr>
          <a:xfrm>
            <a:off x="12224435" y="5882070"/>
            <a:ext cx="3929965" cy="3929965"/>
            <a:chOff x="0" y="0"/>
            <a:chExt cx="19050000" cy="19050000"/>
          </a:xfrm>
        </p:grpSpPr>
        <p:sp>
          <p:nvSpPr>
            <p:cNvPr id="428" name="Google Shape;428;p26"/>
            <p:cNvSpPr/>
            <p:nvPr/>
          </p:nvSpPr>
          <p:spPr>
            <a:xfrm>
              <a:off x="348882" y="766744"/>
              <a:ext cx="18352235" cy="17516512"/>
            </a:xfrm>
            <a:custGeom>
              <a:rect b="b" l="l" r="r" t="t"/>
              <a:pathLst>
                <a:path extrusionOk="0"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9330" r="-1933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0" y="0"/>
              <a:ext cx="19050000" cy="19050000"/>
            </a:xfrm>
            <a:custGeom>
              <a:rect b="b" l="l" r="r" t="t"/>
              <a:pathLst>
                <a:path extrusionOk="0"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30" name="Google Shape;430;p26"/>
          <p:cNvSpPr txBox="1"/>
          <p:nvPr/>
        </p:nvSpPr>
        <p:spPr>
          <a:xfrm>
            <a:off x="1545877" y="2333984"/>
            <a:ext cx="10343079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Choosing between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Pinecone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Qdrant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depends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your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specific needs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project requirements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26"/>
          <p:cNvGrpSpPr/>
          <p:nvPr/>
        </p:nvGrpSpPr>
        <p:grpSpPr>
          <a:xfrm>
            <a:off x="5482679" y="6135625"/>
            <a:ext cx="3929965" cy="3929965"/>
            <a:chOff x="0" y="0"/>
            <a:chExt cx="19050000" cy="19050000"/>
          </a:xfrm>
        </p:grpSpPr>
        <p:sp>
          <p:nvSpPr>
            <p:cNvPr id="432" name="Google Shape;432;p26"/>
            <p:cNvSpPr/>
            <p:nvPr/>
          </p:nvSpPr>
          <p:spPr>
            <a:xfrm>
              <a:off x="348882" y="766744"/>
              <a:ext cx="18352235" cy="17516512"/>
            </a:xfrm>
            <a:custGeom>
              <a:rect b="b" l="l" r="r" t="t"/>
              <a:pathLst>
                <a:path extrusionOk="0"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222" r="22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0" y="0"/>
              <a:ext cx="19050000" cy="19050000"/>
            </a:xfrm>
            <a:custGeom>
              <a:rect b="b" l="l" r="r" t="t"/>
              <a:pathLst>
                <a:path extrusionOk="0"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34" name="Google Shape;434;p26"/>
          <p:cNvSpPr/>
          <p:nvPr/>
        </p:nvSpPr>
        <p:spPr>
          <a:xfrm>
            <a:off x="10077261" y="6338198"/>
            <a:ext cx="1480424" cy="3524819"/>
          </a:xfrm>
          <a:custGeom>
            <a:rect b="b" l="l" r="r" t="t"/>
            <a:pathLst>
              <a:path extrusionOk="0" h="3524819" w="1480424">
                <a:moveTo>
                  <a:pt x="0" y="0"/>
                </a:moveTo>
                <a:lnTo>
                  <a:pt x="1480424" y="0"/>
                </a:lnTo>
                <a:lnTo>
                  <a:pt x="1480424" y="3524819"/>
                </a:lnTo>
                <a:lnTo>
                  <a:pt x="0" y="3524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40" name="Google Shape;440;p27"/>
          <p:cNvSpPr txBox="1"/>
          <p:nvPr/>
        </p:nvSpPr>
        <p:spPr>
          <a:xfrm>
            <a:off x="-389847" y="821325"/>
            <a:ext cx="1202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Querying from vector store</a:t>
            </a: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9589810" y="3497512"/>
            <a:ext cx="8397524" cy="6789488"/>
          </a:xfrm>
          <a:custGeom>
            <a:rect b="b" l="l" r="r" t="t"/>
            <a:pathLst>
              <a:path extrusionOk="0" h="6789488" w="8397524">
                <a:moveTo>
                  <a:pt x="0" y="0"/>
                </a:moveTo>
                <a:lnTo>
                  <a:pt x="8397524" y="0"/>
                </a:lnTo>
                <a:lnTo>
                  <a:pt x="8397524" y="6789488"/>
                </a:lnTo>
                <a:lnTo>
                  <a:pt x="0" y="6789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2" name="Google Shape;442;p27"/>
          <p:cNvGrpSpPr/>
          <p:nvPr/>
        </p:nvGrpSpPr>
        <p:grpSpPr>
          <a:xfrm>
            <a:off x="1028700" y="2613223"/>
            <a:ext cx="10107346" cy="2859530"/>
            <a:chOff x="0" y="0"/>
            <a:chExt cx="13476461" cy="3812706"/>
          </a:xfrm>
        </p:grpSpPr>
        <p:sp>
          <p:nvSpPr>
            <p:cNvPr id="443" name="Google Shape;443;p27"/>
            <p:cNvSpPr/>
            <p:nvPr/>
          </p:nvSpPr>
          <p:spPr>
            <a:xfrm>
              <a:off x="0" y="0"/>
              <a:ext cx="13476460" cy="3812706"/>
            </a:xfrm>
            <a:custGeom>
              <a:rect b="b" l="l" r="r" t="t"/>
              <a:pathLst>
                <a:path extrusionOk="0" h="3812706" w="13476460">
                  <a:moveTo>
                    <a:pt x="0" y="0"/>
                  </a:moveTo>
                  <a:lnTo>
                    <a:pt x="13476460" y="0"/>
                  </a:lnTo>
                  <a:lnTo>
                    <a:pt x="13476460" y="3812706"/>
                  </a:lnTo>
                  <a:lnTo>
                    <a:pt x="0" y="38127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3000"/>
              </a:blip>
              <a:stretch>
                <a:fillRect b="-57882" l="0" r="0" t="-18842"/>
              </a:stretch>
            </a:blipFill>
            <a:ln>
              <a:noFill/>
            </a:ln>
          </p:spPr>
        </p:sp>
        <p:sp>
          <p:nvSpPr>
            <p:cNvPr id="444" name="Google Shape;444;p27"/>
            <p:cNvSpPr txBox="1"/>
            <p:nvPr/>
          </p:nvSpPr>
          <p:spPr>
            <a:xfrm>
              <a:off x="451825" y="388151"/>
              <a:ext cx="13024636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Once the </a:t>
              </a:r>
              <a:r>
                <a:rPr b="1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documents embeddings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are saved in vector store the user can query and retriever will retrieve the </a:t>
              </a:r>
              <a:r>
                <a:rPr b="1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relevant chunks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1" r="-182" t="0"/>
            </a:stretch>
          </a:blipFill>
          <a:ln>
            <a:noFill/>
          </a:ln>
        </p:spPr>
      </p:sp>
      <p:sp>
        <p:nvSpPr>
          <p:cNvPr id="450" name="Google Shape;450;p28"/>
          <p:cNvSpPr txBox="1"/>
          <p:nvPr/>
        </p:nvSpPr>
        <p:spPr>
          <a:xfrm>
            <a:off x="6843452" y="3716400"/>
            <a:ext cx="46584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90" u="sng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8890" u="sng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utorial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890" u="sng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58" name="Google Shape;158;p3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3"/>
            <p:cNvSpPr txBox="1"/>
            <p:nvPr/>
          </p:nvSpPr>
          <p:spPr>
            <a:xfrm>
              <a:off x="757120" y="81032"/>
              <a:ext cx="102651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-155836" y="3987797"/>
            <a:ext cx="10032403" cy="1155703"/>
            <a:chOff x="0" y="0"/>
            <a:chExt cx="13376537" cy="1540938"/>
          </a:xfrm>
        </p:grpSpPr>
        <p:sp>
          <p:nvSpPr>
            <p:cNvPr id="163" name="Google Shape;163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4" name="Google Shape;164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5" name="Google Shape;165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67" name="Google Shape;167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Types of splitters</a:t>
              </a:r>
              <a:endParaRPr/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-155836" y="5429250"/>
            <a:ext cx="10032403" cy="1155703"/>
            <a:chOff x="0" y="0"/>
            <a:chExt cx="13376537" cy="1540938"/>
          </a:xfrm>
        </p:grpSpPr>
        <p:sp>
          <p:nvSpPr>
            <p:cNvPr id="169" name="Google Shape;169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0" name="Google Shape;170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1" name="Google Shape;171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3" name="Google Shape;173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Embedding</a:t>
              </a:r>
              <a:endParaRPr/>
            </a:p>
          </p:txBody>
        </p:sp>
      </p:grpSp>
      <p:grpSp>
        <p:nvGrpSpPr>
          <p:cNvPr id="174" name="Google Shape;174;p3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75" name="Google Shape;175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6" name="Google Shape;176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7" name="Google Shape;177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79" name="Google Shape;179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Splitters in LangChain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85" name="Google Shape;185;p4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86" name="Google Shape;186;p4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4"/>
          <p:cNvSpPr/>
          <p:nvPr/>
        </p:nvSpPr>
        <p:spPr>
          <a:xfrm rot="5506803">
            <a:off x="-74474" y="1069194"/>
            <a:ext cx="5019665" cy="5019665"/>
          </a:xfrm>
          <a:custGeom>
            <a:rect b="b" l="l" r="r" t="t"/>
            <a:pathLst>
              <a:path extrusionOk="0" h="5019665" w="5019665">
                <a:moveTo>
                  <a:pt x="151298" y="5019666"/>
                </a:moveTo>
                <a:lnTo>
                  <a:pt x="0" y="151298"/>
                </a:lnTo>
                <a:lnTo>
                  <a:pt x="4868368" y="0"/>
                </a:lnTo>
                <a:lnTo>
                  <a:pt x="5019666" y="4868368"/>
                </a:lnTo>
                <a:lnTo>
                  <a:pt x="151298" y="5019666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4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191" name="Google Shape;191;p4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3" name="Google Shape;193;p4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4"/>
          <p:cNvSpPr txBox="1"/>
          <p:nvPr/>
        </p:nvSpPr>
        <p:spPr>
          <a:xfrm>
            <a:off x="1224397" y="652197"/>
            <a:ext cx="3058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95" name="Google Shape;195;p4"/>
          <p:cNvSpPr txBox="1"/>
          <p:nvPr/>
        </p:nvSpPr>
        <p:spPr>
          <a:xfrm>
            <a:off x="966300" y="2322464"/>
            <a:ext cx="12040592" cy="3156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1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Vector Stores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1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Storage Vs Cloud Storage</a:t>
            </a:r>
            <a:endParaRPr/>
          </a:p>
          <a:p>
            <a:pPr indent="0" lvl="0" marL="0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01" name="Google Shape;201;p5"/>
          <p:cNvSpPr/>
          <p:nvPr/>
        </p:nvSpPr>
        <p:spPr>
          <a:xfrm>
            <a:off x="0" y="0"/>
            <a:ext cx="18288000" cy="10992435"/>
          </a:xfrm>
          <a:custGeom>
            <a:rect b="b" l="l" r="r" t="t"/>
            <a:pathLst>
              <a:path extrusionOk="0" h="10992435" w="18288000">
                <a:moveTo>
                  <a:pt x="0" y="0"/>
                </a:moveTo>
                <a:lnTo>
                  <a:pt x="18288000" y="0"/>
                </a:lnTo>
                <a:lnTo>
                  <a:pt x="18288000" y="10992435"/>
                </a:lnTo>
                <a:lnTo>
                  <a:pt x="0" y="1099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-36470" l="0" r="0" t="-29894"/>
            </a:stretch>
          </a:blipFill>
          <a:ln>
            <a:noFill/>
          </a:ln>
        </p:spPr>
      </p:sp>
      <p:sp>
        <p:nvSpPr>
          <p:cNvPr id="202" name="Google Shape;202;p5"/>
          <p:cNvSpPr/>
          <p:nvPr/>
        </p:nvSpPr>
        <p:spPr>
          <a:xfrm>
            <a:off x="7949323" y="4331434"/>
            <a:ext cx="10892157" cy="5971084"/>
          </a:xfrm>
          <a:custGeom>
            <a:rect b="b" l="l" r="r" t="t"/>
            <a:pathLst>
              <a:path extrusionOk="0" h="5971084" w="10892157">
                <a:moveTo>
                  <a:pt x="0" y="0"/>
                </a:moveTo>
                <a:lnTo>
                  <a:pt x="10892158" y="0"/>
                </a:lnTo>
                <a:lnTo>
                  <a:pt x="10892158" y="5971084"/>
                </a:lnTo>
                <a:lnTo>
                  <a:pt x="0" y="5971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6744"/>
            </a:stretch>
          </a:blipFill>
          <a:ln>
            <a:noFill/>
          </a:ln>
        </p:spPr>
      </p:sp>
      <p:sp>
        <p:nvSpPr>
          <p:cNvPr id="203" name="Google Shape;203;p5"/>
          <p:cNvSpPr txBox="1"/>
          <p:nvPr/>
        </p:nvSpPr>
        <p:spPr>
          <a:xfrm>
            <a:off x="1625048" y="2239363"/>
            <a:ext cx="10157458" cy="2092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Vector stores are specialized databases optimized for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storing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querying high-dimensional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vector data.</a:t>
            </a: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1694085" y="769593"/>
            <a:ext cx="1001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Introduction to Vector Stores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0" name="Google Shape;210;p6"/>
          <p:cNvSpPr/>
          <p:nvPr/>
        </p:nvSpPr>
        <p:spPr>
          <a:xfrm>
            <a:off x="12416396" y="1788474"/>
            <a:ext cx="6214701" cy="8497083"/>
          </a:xfrm>
          <a:custGeom>
            <a:rect b="b" l="l" r="r" t="t"/>
            <a:pathLst>
              <a:path extrusionOk="0" h="5462759" w="3995420">
                <a:moveTo>
                  <a:pt x="287020" y="4982935"/>
                </a:moveTo>
                <a:lnTo>
                  <a:pt x="0" y="4982935"/>
                </a:lnTo>
                <a:lnTo>
                  <a:pt x="0" y="542935"/>
                </a:lnTo>
                <a:lnTo>
                  <a:pt x="287020" y="542935"/>
                </a:lnTo>
                <a:lnTo>
                  <a:pt x="287020" y="4982935"/>
                </a:lnTo>
                <a:close/>
                <a:moveTo>
                  <a:pt x="683260" y="320192"/>
                </a:moveTo>
                <a:lnTo>
                  <a:pt x="327660" y="320192"/>
                </a:lnTo>
                <a:lnTo>
                  <a:pt x="327660" y="5198252"/>
                </a:lnTo>
                <a:lnTo>
                  <a:pt x="683260" y="5198252"/>
                </a:lnTo>
                <a:lnTo>
                  <a:pt x="683260" y="320192"/>
                </a:lnTo>
                <a:close/>
                <a:moveTo>
                  <a:pt x="988060" y="0"/>
                </a:moveTo>
                <a:lnTo>
                  <a:pt x="796290" y="0"/>
                </a:lnTo>
                <a:lnTo>
                  <a:pt x="796290" y="5190828"/>
                </a:lnTo>
                <a:lnTo>
                  <a:pt x="988060" y="5190828"/>
                </a:lnTo>
                <a:lnTo>
                  <a:pt x="988060" y="0"/>
                </a:lnTo>
                <a:close/>
                <a:moveTo>
                  <a:pt x="3354070" y="4655318"/>
                </a:moveTo>
                <a:lnTo>
                  <a:pt x="3641090" y="4655318"/>
                </a:lnTo>
                <a:lnTo>
                  <a:pt x="3641090" y="215318"/>
                </a:lnTo>
                <a:lnTo>
                  <a:pt x="3354070" y="215318"/>
                </a:lnTo>
                <a:lnTo>
                  <a:pt x="3354070" y="4655318"/>
                </a:lnTo>
                <a:close/>
                <a:moveTo>
                  <a:pt x="3708400" y="4680376"/>
                </a:moveTo>
                <a:lnTo>
                  <a:pt x="3995420" y="4680376"/>
                </a:lnTo>
                <a:lnTo>
                  <a:pt x="3995420" y="1110928"/>
                </a:lnTo>
                <a:lnTo>
                  <a:pt x="3708400" y="1110928"/>
                </a:lnTo>
                <a:lnTo>
                  <a:pt x="3708400" y="4680377"/>
                </a:lnTo>
                <a:close/>
                <a:moveTo>
                  <a:pt x="2956560" y="4878060"/>
                </a:moveTo>
                <a:lnTo>
                  <a:pt x="3312160" y="4878060"/>
                </a:lnTo>
                <a:lnTo>
                  <a:pt x="3312160" y="0"/>
                </a:lnTo>
                <a:lnTo>
                  <a:pt x="2956560" y="0"/>
                </a:lnTo>
                <a:lnTo>
                  <a:pt x="2956560" y="4878060"/>
                </a:lnTo>
                <a:close/>
                <a:moveTo>
                  <a:pt x="2653030" y="5198252"/>
                </a:moveTo>
                <a:lnTo>
                  <a:pt x="2844800" y="5198252"/>
                </a:lnTo>
                <a:lnTo>
                  <a:pt x="2844800" y="7425"/>
                </a:lnTo>
                <a:lnTo>
                  <a:pt x="2653030" y="7425"/>
                </a:lnTo>
                <a:lnTo>
                  <a:pt x="2653030" y="5198252"/>
                </a:lnTo>
                <a:close/>
                <a:moveTo>
                  <a:pt x="1264920" y="271931"/>
                </a:moveTo>
                <a:lnTo>
                  <a:pt x="1073150" y="271931"/>
                </a:lnTo>
                <a:lnTo>
                  <a:pt x="1073150" y="5462759"/>
                </a:lnTo>
                <a:lnTo>
                  <a:pt x="1264920" y="5462759"/>
                </a:lnTo>
                <a:lnTo>
                  <a:pt x="1264920" y="271931"/>
                </a:lnTo>
                <a:close/>
                <a:moveTo>
                  <a:pt x="2553970" y="108587"/>
                </a:moveTo>
                <a:lnTo>
                  <a:pt x="1315720" y="108587"/>
                </a:lnTo>
                <a:lnTo>
                  <a:pt x="1315720" y="5299415"/>
                </a:lnTo>
                <a:lnTo>
                  <a:pt x="2553970" y="5299415"/>
                </a:lnTo>
                <a:lnTo>
                  <a:pt x="2553970" y="10858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358" r="-18358" t="0"/>
            </a:stretch>
          </a:blipFill>
          <a:ln>
            <a:noFill/>
          </a:ln>
        </p:spPr>
      </p:sp>
      <p:sp>
        <p:nvSpPr>
          <p:cNvPr id="211" name="Google Shape;211;p6"/>
          <p:cNvSpPr txBox="1"/>
          <p:nvPr/>
        </p:nvSpPr>
        <p:spPr>
          <a:xfrm>
            <a:off x="1531095" y="829614"/>
            <a:ext cx="1001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Introduction to Vector Stores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1531095" y="4090537"/>
            <a:ext cx="8676917" cy="2888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/>
          </a:p>
          <a:p>
            <a:pPr indent="-388620" lvl="1" marL="777240" marR="0" rtl="0" algn="just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High-speed similarity search</a:t>
            </a:r>
            <a:endParaRPr/>
          </a:p>
          <a:p>
            <a:pPr indent="-388620" lvl="1" marL="777240" marR="0" rtl="0" algn="just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 Integration with ML pipelines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1531095" y="2324602"/>
            <a:ext cx="867691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primarily in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machine learning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data retrieval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applications.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9" name="Google Shape;219;p7"/>
          <p:cNvSpPr/>
          <p:nvPr/>
        </p:nvSpPr>
        <p:spPr>
          <a:xfrm>
            <a:off x="5045821" y="1939277"/>
            <a:ext cx="8196358" cy="8196358"/>
          </a:xfrm>
          <a:custGeom>
            <a:rect b="b" l="l" r="r" t="t"/>
            <a:pathLst>
              <a:path extrusionOk="0" h="8196358" w="8196358">
                <a:moveTo>
                  <a:pt x="0" y="0"/>
                </a:moveTo>
                <a:lnTo>
                  <a:pt x="8196358" y="0"/>
                </a:lnTo>
                <a:lnTo>
                  <a:pt x="8196358" y="8196358"/>
                </a:lnTo>
                <a:lnTo>
                  <a:pt x="0" y="8196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5" name="Google Shape;225;p8"/>
          <p:cNvSpPr txBox="1"/>
          <p:nvPr/>
        </p:nvSpPr>
        <p:spPr>
          <a:xfrm>
            <a:off x="1575352" y="821328"/>
            <a:ext cx="1001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LangChain and Vector Stores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1575352" y="2299442"/>
            <a:ext cx="9261634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Integration: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LangChain provides seamless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with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vector stores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enabling you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build powerful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language applications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>
            <a:off x="7058974" y="5695868"/>
            <a:ext cx="11051873" cy="4591132"/>
          </a:xfrm>
          <a:custGeom>
            <a:rect b="b" l="l" r="r" t="t"/>
            <a:pathLst>
              <a:path extrusionOk="0" h="4591132" w="11051873">
                <a:moveTo>
                  <a:pt x="0" y="0"/>
                </a:moveTo>
                <a:lnTo>
                  <a:pt x="11051874" y="0"/>
                </a:lnTo>
                <a:lnTo>
                  <a:pt x="11051874" y="4591132"/>
                </a:lnTo>
                <a:lnTo>
                  <a:pt x="0" y="459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26" r="-2125" t="0"/>
            </a:stretch>
          </a:blipFill>
          <a:ln>
            <a:noFill/>
          </a:ln>
        </p:spPr>
      </p:sp>
      <p:sp>
        <p:nvSpPr>
          <p:cNvPr id="233" name="Google Shape;233;p9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34" name="Google Shape;234;p9"/>
          <p:cNvSpPr txBox="1"/>
          <p:nvPr/>
        </p:nvSpPr>
        <p:spPr>
          <a:xfrm>
            <a:off x="1633456" y="763828"/>
            <a:ext cx="1001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rPr>
              <a:t>LangChain and Vector Stores</a:t>
            </a:r>
            <a:endParaRPr/>
          </a:p>
        </p:txBody>
      </p:sp>
      <p:sp>
        <p:nvSpPr>
          <p:cNvPr id="235" name="Google Shape;235;p9"/>
          <p:cNvSpPr txBox="1"/>
          <p:nvPr/>
        </p:nvSpPr>
        <p:spPr>
          <a:xfrm>
            <a:off x="1633456" y="1997821"/>
            <a:ext cx="3430699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benefits:</a:t>
            </a:r>
            <a:endParaRPr/>
          </a:p>
        </p:txBody>
      </p:sp>
      <p:grpSp>
        <p:nvGrpSpPr>
          <p:cNvPr id="236" name="Google Shape;236;p9"/>
          <p:cNvGrpSpPr/>
          <p:nvPr/>
        </p:nvGrpSpPr>
        <p:grpSpPr>
          <a:xfrm>
            <a:off x="1827476" y="4141985"/>
            <a:ext cx="13740367" cy="4711801"/>
            <a:chOff x="0" y="0"/>
            <a:chExt cx="18320490" cy="6282401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18320490" cy="6282401"/>
            </a:xfrm>
            <a:custGeom>
              <a:rect b="b" l="l" r="r" t="t"/>
              <a:pathLst>
                <a:path extrusionOk="0" h="6282401" w="18320490">
                  <a:moveTo>
                    <a:pt x="0" y="0"/>
                  </a:moveTo>
                  <a:lnTo>
                    <a:pt x="18320490" y="0"/>
                  </a:lnTo>
                  <a:lnTo>
                    <a:pt x="18320490" y="6282401"/>
                  </a:lnTo>
                  <a:lnTo>
                    <a:pt x="0" y="62824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8" name="Google Shape;238;p9"/>
            <p:cNvSpPr txBox="1"/>
            <p:nvPr/>
          </p:nvSpPr>
          <p:spPr>
            <a:xfrm>
              <a:off x="1228357" y="2191385"/>
              <a:ext cx="3558381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Efficient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data storage</a:t>
              </a:r>
              <a:endParaRPr/>
            </a:p>
          </p:txBody>
        </p:sp>
        <p:sp>
          <p:nvSpPr>
            <p:cNvPr id="239" name="Google Shape;239;p9"/>
            <p:cNvSpPr txBox="1"/>
            <p:nvPr/>
          </p:nvSpPr>
          <p:spPr>
            <a:xfrm>
              <a:off x="7986209" y="1964019"/>
              <a:ext cx="2348071" cy="2829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3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Fast </a:t>
              </a:r>
              <a:endParaRPr/>
            </a:p>
            <a:p>
              <a:pPr indent="0" lvl="0" marL="0" marR="0" rtl="0" algn="ctr">
                <a:lnSpc>
                  <a:spcPct val="143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retrieval</a:t>
              </a:r>
              <a:endParaRPr/>
            </a:p>
            <a:p>
              <a:pPr indent="0" lvl="0" marL="0" marR="0" rtl="0" algn="ctr">
                <a:lnSpc>
                  <a:spcPct val="143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9"/>
            <p:cNvSpPr txBox="1"/>
            <p:nvPr/>
          </p:nvSpPr>
          <p:spPr>
            <a:xfrm>
              <a:off x="13234536" y="1704458"/>
              <a:ext cx="3808095" cy="3267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Improved</a:t>
              </a:r>
              <a:endParaRPr/>
            </a:p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semantic </a:t>
              </a:r>
              <a:endParaRPr/>
            </a:p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understanding.</a:t>
              </a:r>
              <a:endParaRPr/>
            </a:p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